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59" r:id="rId6"/>
    <p:sldId id="262" r:id="rId7"/>
    <p:sldId id="263" r:id="rId8"/>
    <p:sldId id="264" r:id="rId9"/>
    <p:sldId id="265" r:id="rId10"/>
    <p:sldId id="268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2155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4A89-01C8-40A0-82C5-81FEBE90EFFE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3E50-1D3B-4CCA-9C6B-853E3DAD5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4A89-01C8-40A0-82C5-81FEBE90EFFE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3E50-1D3B-4CCA-9C6B-853E3DAD5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3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4A89-01C8-40A0-82C5-81FEBE90EFFE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3E50-1D3B-4CCA-9C6B-853E3DAD5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3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77" b="37647"/>
          <a:stretch/>
        </p:blipFill>
        <p:spPr bwMode="auto">
          <a:xfrm flipH="1">
            <a:off x="-36000" y="431851"/>
            <a:ext cx="9216000" cy="7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그림 5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2" y="72537"/>
            <a:ext cx="1096433" cy="42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8"/>
          <a:stretch/>
        </p:blipFill>
        <p:spPr bwMode="auto">
          <a:xfrm>
            <a:off x="0" y="6646985"/>
            <a:ext cx="9168000" cy="211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제목 12"/>
          <p:cNvSpPr>
            <a:spLocks noGrp="1"/>
          </p:cNvSpPr>
          <p:nvPr>
            <p:ph type="title"/>
          </p:nvPr>
        </p:nvSpPr>
        <p:spPr>
          <a:xfrm>
            <a:off x="1174751" y="0"/>
            <a:ext cx="7886700" cy="42369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>
                <a:latin typeface="현대하모니 B" panose="02020603020101020101" pitchFamily="18" charset="-127"/>
                <a:ea typeface="현대하모니 B" panose="02020603020101020101" pitchFamily="18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49039-11DF-48F1-BAC1-CFC82254EC68}" type="datetime1">
              <a:rPr lang="ko-KR" altLang="en-US"/>
              <a:pPr>
                <a:defRPr/>
              </a:pPr>
              <a:t>2020-02-06</a:t>
            </a:fld>
            <a:endParaRPr lang="ko-KR" alt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43300" y="6646985"/>
            <a:ext cx="2057400" cy="198926"/>
          </a:xfrm>
        </p:spPr>
        <p:txBody>
          <a:bodyPr/>
          <a:lstStyle>
            <a:lvl1pPr algn="ctr">
              <a:defRPr smtClean="0">
                <a:latin typeface="현대하모니 M" panose="02020603020101020101" pitchFamily="18" charset="-127"/>
                <a:ea typeface="현대하모니 M" panose="02020603020101020101" pitchFamily="18" charset="-127"/>
              </a:defRPr>
            </a:lvl1pPr>
          </a:lstStyle>
          <a:p>
            <a:pPr>
              <a:defRPr/>
            </a:pPr>
            <a:fld id="{4F08EC89-00B5-4469-9EF4-93B5D49CB28F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2327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4A89-01C8-40A0-82C5-81FEBE90EFFE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3E50-1D3B-4CCA-9C6B-853E3DAD5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72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4A89-01C8-40A0-82C5-81FEBE90EFFE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3E50-1D3B-4CCA-9C6B-853E3DAD5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9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4A89-01C8-40A0-82C5-81FEBE90EFFE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3E50-1D3B-4CCA-9C6B-853E3DAD5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1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4A89-01C8-40A0-82C5-81FEBE90EFFE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3E50-1D3B-4CCA-9C6B-853E3DAD5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76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4A89-01C8-40A0-82C5-81FEBE90EFFE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3E50-1D3B-4CCA-9C6B-853E3DAD5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14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4A89-01C8-40A0-82C5-81FEBE90EFFE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3E50-1D3B-4CCA-9C6B-853E3DAD5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51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4A89-01C8-40A0-82C5-81FEBE90EFFE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3E50-1D3B-4CCA-9C6B-853E3DAD5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3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4A89-01C8-40A0-82C5-81FEBE90EFFE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3E50-1D3B-4CCA-9C6B-853E3DAD5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9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64A89-01C8-40A0-82C5-81FEBE90EFFE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53E50-1D3B-4CCA-9C6B-853E3DAD5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0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슬라이드 번호 개체 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1pPr>
            <a:lvl2pPr marL="742950" indent="-285750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2pPr>
            <a:lvl3pPr marL="1143000" indent="-228600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3pPr>
            <a:lvl4pPr marL="1600200" indent="-228600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4pPr>
            <a:lvl5pPr marL="2057400" indent="-228600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7BF3312-7C1B-46AF-AB5F-9B64BE79F823}" type="slidenum">
              <a:rPr lang="ko-KR" altLang="en-US">
                <a:latin typeface="현대하모니 M"/>
                <a:ea typeface="현대하모니 M"/>
                <a:cs typeface="현대하모니 M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ko-KR" altLang="en-US">
              <a:latin typeface="현대하모니 M"/>
              <a:ea typeface="현대하모니 M"/>
              <a:cs typeface="현대하모니 M"/>
            </a:endParaRPr>
          </a:p>
        </p:txBody>
      </p:sp>
      <p:sp>
        <p:nvSpPr>
          <p:cNvPr id="58371" name="제목 4"/>
          <p:cNvSpPr>
            <a:spLocks noGrp="1"/>
          </p:cNvSpPr>
          <p:nvPr>
            <p:ph type="title"/>
          </p:nvPr>
        </p:nvSpPr>
        <p:spPr>
          <a:xfrm>
            <a:off x="1174751" y="0"/>
            <a:ext cx="7886700" cy="424229"/>
          </a:xfrm>
        </p:spPr>
        <p:txBody>
          <a:bodyPr>
            <a:normAutofit fontScale="90000"/>
          </a:bodyPr>
          <a:lstStyle/>
          <a:p>
            <a:r>
              <a:rPr lang="ko-KR" altLang="en-US" smtClean="0">
                <a:latin typeface="현대하모니 B"/>
                <a:ea typeface="현대하모니 B"/>
                <a:cs typeface="현대하모니 B"/>
              </a:rPr>
              <a:t>픈</a:t>
            </a:r>
          </a:p>
        </p:txBody>
      </p:sp>
      <p:sp>
        <p:nvSpPr>
          <p:cNvPr id="6" name="직사각형 5">
            <a:extLst/>
          </p:cNvPr>
          <p:cNvSpPr/>
          <p:nvPr/>
        </p:nvSpPr>
        <p:spPr>
          <a:xfrm>
            <a:off x="0" y="0"/>
            <a:ext cx="9144000" cy="111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10" name="직사각형 9">
            <a:extLst/>
          </p:cNvPr>
          <p:cNvSpPr/>
          <p:nvPr/>
        </p:nvSpPr>
        <p:spPr>
          <a:xfrm>
            <a:off x="-4047067" y="4023580"/>
            <a:ext cx="124883" cy="31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  <p:pic>
        <p:nvPicPr>
          <p:cNvPr id="58374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985" y="2944325"/>
            <a:ext cx="2214033" cy="1666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0" y="1392482"/>
            <a:ext cx="9144000" cy="9814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220133" y="1397358"/>
            <a:ext cx="8771467" cy="95410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현대하모니 B" panose="02020603020101020101" pitchFamily="18" charset="-127"/>
                <a:cs typeface="Times New Roman" panose="02020603050405020304" pitchFamily="18" charset="0"/>
              </a:rPr>
              <a:t>Module 1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현대하모니 B" panose="02020603020101020101" pitchFamily="18" charset="-127"/>
                <a:cs typeface="Times New Roman" panose="02020603050405020304" pitchFamily="18" charset="0"/>
              </a:rPr>
              <a:t>Exercises on Risk Assessment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1349620"/>
            <a:ext cx="9144000" cy="428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0" y="2372824"/>
            <a:ext cx="9144000" cy="307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58379" name="직사각형 13"/>
          <p:cNvSpPr>
            <a:spLocks noChangeArrowheads="1"/>
          </p:cNvSpPr>
          <p:nvPr/>
        </p:nvSpPr>
        <p:spPr bwMode="auto">
          <a:xfrm>
            <a:off x="0" y="2322221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latinLnBrk="1">
              <a:lnSpc>
                <a:spcPct val="150000"/>
              </a:lnSpc>
            </a:pPr>
            <a:r>
              <a:rPr lang="en-US" altLang="ko-KR" sz="2400" b="1" dirty="0">
                <a:solidFill>
                  <a:srgbClr val="C00000"/>
                </a:solidFill>
                <a:latin typeface="Arial" pitchFamily="34" charset="0"/>
                <a:ea typeface="현대하모니 B"/>
              </a:rPr>
              <a:t>Focused on Process Safety Management</a:t>
            </a:r>
          </a:p>
        </p:txBody>
      </p:sp>
      <p:pic>
        <p:nvPicPr>
          <p:cNvPr id="58380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304434"/>
            <a:ext cx="1536700" cy="797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81" name="Picture 5" descr="OPCW Organisation for the Prohibition of Chemical Weapo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034" y="600076"/>
            <a:ext cx="6532033" cy="5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82" name="Text Box 12"/>
          <p:cNvSpPr txBox="1">
            <a:spLocks noChangeArrowheads="1"/>
          </p:cNvSpPr>
          <p:nvPr/>
        </p:nvSpPr>
        <p:spPr bwMode="auto">
          <a:xfrm>
            <a:off x="2355851" y="4746748"/>
            <a:ext cx="6756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19175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1pPr>
            <a:lvl2pPr marL="742950" indent="-285750" defTabSz="1019175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2pPr>
            <a:lvl3pPr marL="1143000" indent="-228600" defTabSz="1019175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3pPr>
            <a:lvl4pPr marL="1600200" indent="-228600" defTabSz="1019175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4pPr>
            <a:lvl5pPr marL="2057400" indent="-228600" defTabSz="1019175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5pPr>
            <a:lvl6pPr marL="2514600" indent="-228600" defTabSz="1019175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6pPr>
            <a:lvl7pPr marL="2971800" indent="-228600" defTabSz="1019175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7pPr>
            <a:lvl8pPr marL="3429000" indent="-228600" defTabSz="1019175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8pPr>
            <a:lvl9pPr marL="3886200" indent="-228600" defTabSz="1019175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9pPr>
          </a:lstStyle>
          <a:p>
            <a:r>
              <a:rPr lang="en-US" altLang="zh-TW" b="1">
                <a:latin typeface="Arial" pitchFamily="34" charset="0"/>
                <a:ea typeface="PMingLiU" pitchFamily="18" charset="-120"/>
              </a:rPr>
              <a:t>Rohan P. Perera  and  Han-Gi Kim </a:t>
            </a:r>
          </a:p>
        </p:txBody>
      </p:sp>
      <p:sp>
        <p:nvSpPr>
          <p:cNvPr id="58383" name="Rectangle 2"/>
          <p:cNvSpPr>
            <a:spLocks noChangeArrowheads="1"/>
          </p:cNvSpPr>
          <p:nvPr/>
        </p:nvSpPr>
        <p:spPr bwMode="auto">
          <a:xfrm>
            <a:off x="220133" y="5036894"/>
            <a:ext cx="9144000" cy="2322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GB" altLang="en-US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Seminar on the CWC and Chemical Safety and Security Management for Member States in the Asia Region</a:t>
            </a:r>
            <a:endParaRPr lang="en-GB" altLang="en-US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GB" altLang="en-US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National Committee for the Prohibition of Weapons</a:t>
            </a:r>
            <a:br>
              <a:rPr lang="en-GB" altLang="en-US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altLang="en-US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Doha Regional Centre for CBRN Training</a:t>
            </a:r>
            <a:br>
              <a:rPr lang="en-GB" altLang="en-US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altLang="en-US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GB" altLang="en-US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DOHA, QATAR</a:t>
            </a:r>
            <a:br>
              <a:rPr lang="en-GB" altLang="en-US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altLang="en-US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4 - 6 FEBRUARY 2020</a:t>
            </a:r>
            <a:endParaRPr lang="en-GB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47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855" y="41564"/>
            <a:ext cx="8229600" cy="796636"/>
          </a:xfrm>
          <a:solidFill>
            <a:schemeClr val="accent1"/>
          </a:solidFill>
        </p:spPr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  <a:latin typeface="+mn-lt"/>
              </a:rPr>
              <a:t>RECOMMENDATION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18288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1327583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latin typeface="+mn-lt"/>
              </a:rPr>
              <a:t>We have to do the simulation for the temperature before the transformation 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488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81000" y="18288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83325" y="2362200"/>
            <a:ext cx="894588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dirty="0">
              <a:solidFill>
                <a:srgbClr val="FF0000"/>
              </a:solidFill>
            </a:endParaRPr>
          </a:p>
          <a:p>
            <a:pPr algn="l"/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83325" y="1250157"/>
            <a:ext cx="894588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solidFill>
                  <a:schemeClr val="tx2"/>
                </a:solidFill>
              </a:rPr>
              <a:t>I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84265" y="3566319"/>
            <a:ext cx="894588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/>
              <a:t>  </a:t>
            </a:r>
            <a:endParaRPr lang="en-US" sz="1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84265" y="5029200"/>
            <a:ext cx="894588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solidFill>
                  <a:schemeClr val="tx2"/>
                </a:solidFill>
              </a:rPr>
              <a:t>  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53291" y="2895600"/>
            <a:ext cx="8229600" cy="1143000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smtClean="0">
                <a:solidFill>
                  <a:srgbClr val="00B0F0"/>
                </a:solidFill>
                <a:latin typeface="+mn-lt"/>
              </a:rPr>
              <a:t>Q &amp; A </a:t>
            </a:r>
            <a:endParaRPr lang="en-US" sz="7200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385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38200"/>
            <a:ext cx="6781800" cy="1143000"/>
          </a:xfrm>
          <a:solidFill>
            <a:schemeClr val="accent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Adobe Kaiti Std R" pitchFamily="18" charset="-128"/>
                <a:ea typeface="Adobe Kaiti Std R" pitchFamily="18" charset="-128"/>
              </a:rPr>
              <a:t>Thank you </a:t>
            </a:r>
            <a:endParaRPr lang="en-US" sz="7200" dirty="0">
              <a:solidFill>
                <a:srgbClr val="FF0000"/>
              </a:solidFill>
              <a:latin typeface="Adobe Kaiti Std R" pitchFamily="18" charset="-128"/>
              <a:ea typeface="Adobe Kaiti Std R" pitchFamily="18" charset="-12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18288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43000" y="1669473"/>
            <a:ext cx="72390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dirty="0">
              <a:solidFill>
                <a:srgbClr val="FF0000"/>
              </a:solidFill>
            </a:endParaRPr>
          </a:p>
          <a:p>
            <a:pPr algn="l"/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83325" y="1250157"/>
            <a:ext cx="894588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solidFill>
                  <a:schemeClr val="tx2"/>
                </a:solidFill>
              </a:rPr>
              <a:t>I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84265" y="3094038"/>
            <a:ext cx="8945880" cy="1401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/>
              <a:t>  </a:t>
            </a:r>
            <a:endParaRPr lang="en-US" sz="1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84265" y="5029200"/>
            <a:ext cx="894588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solidFill>
                  <a:schemeClr val="tx2"/>
                </a:solidFill>
              </a:rPr>
              <a:t>  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41465" y="3200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dirty="0" smtClean="0">
                <a:solidFill>
                  <a:srgbClr val="7030A0"/>
                </a:solidFill>
              </a:rPr>
              <a:t>Giving this great opportunity to share the knowledge in terms of Chemical safety &amp; security 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99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슬라이드 번호 개체 틀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1pPr>
            <a:lvl2pPr marL="742950" indent="-285750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2pPr>
            <a:lvl3pPr marL="1143000" indent="-228600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3pPr>
            <a:lvl4pPr marL="1600200" indent="-228600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4pPr>
            <a:lvl5pPr marL="2057400" indent="-228600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18DA8B-5523-47B4-8982-5EC6E9179D88}" type="slidenum">
              <a:rPr lang="ko-KR" altLang="en-US">
                <a:latin typeface="현대하모니 M"/>
                <a:ea typeface="현대하모니 M"/>
                <a:cs typeface="현대하모니 M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ko-KR" altLang="en-US">
              <a:latin typeface="현대하모니 M"/>
              <a:ea typeface="현대하모니 M"/>
              <a:cs typeface="현대하모니 M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 bwMode="auto">
          <a:xfrm>
            <a:off x="457200" y="914400"/>
            <a:ext cx="8229600" cy="5638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685800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현대하모니 B" panose="02020603020101020101" pitchFamily="18" charset="-127"/>
                <a:ea typeface="현대하모니 B" panose="02020603020101020101" pitchFamily="18" charset="-127"/>
                <a:cs typeface="+mj-cs"/>
              </a:defRPr>
            </a:lvl1pPr>
            <a:lvl2pPr algn="l" defTabSz="685800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  <a:ea typeface="맑은 고딕" pitchFamily="34" charset="-127"/>
              </a:defRPr>
            </a:lvl2pPr>
            <a:lvl3pPr algn="l" defTabSz="685800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  <a:ea typeface="맑은 고딕" pitchFamily="34" charset="-127"/>
              </a:defRPr>
            </a:lvl3pPr>
            <a:lvl4pPr algn="l" defTabSz="685800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  <a:ea typeface="맑은 고딕" pitchFamily="34" charset="-127"/>
              </a:defRPr>
            </a:lvl4pPr>
            <a:lvl5pPr algn="l" defTabSz="685800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  <a:ea typeface="맑은 고딕" pitchFamily="34" charset="-127"/>
              </a:defRPr>
            </a:lvl5pPr>
            <a:lvl6pPr marL="457200" algn="l" defTabSz="685800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  <a:ea typeface="맑은 고딕" pitchFamily="34" charset="-127"/>
              </a:defRPr>
            </a:lvl6pPr>
            <a:lvl7pPr marL="914400" algn="l" defTabSz="685800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  <a:ea typeface="맑은 고딕" pitchFamily="34" charset="-127"/>
              </a:defRPr>
            </a:lvl7pPr>
            <a:lvl8pPr marL="1371600" algn="l" defTabSz="685800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  <a:ea typeface="맑은 고딕" pitchFamily="34" charset="-127"/>
              </a:defRPr>
            </a:lvl8pPr>
            <a:lvl9pPr marL="1828800" algn="l" defTabSz="685800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  <a:ea typeface="맑은 고딕" pitchFamily="34" charset="-127"/>
              </a:defRPr>
            </a:lvl9pPr>
          </a:lstStyle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spc="-100" dirty="0" smtClean="0">
                <a:solidFill>
                  <a:prstClr val="black"/>
                </a:solidFill>
                <a:latin typeface="+mn-lt"/>
                <a:cs typeface="Times New Roman" pitchFamily="18" charset="0"/>
              </a:rPr>
              <a:t>Rafiqul Islam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spc="-100" dirty="0" err="1" smtClean="0">
                <a:solidFill>
                  <a:prstClr val="black"/>
                </a:solidFill>
                <a:latin typeface="+mn-lt"/>
                <a:cs typeface="Times New Roman" pitchFamily="18" charset="0"/>
              </a:rPr>
              <a:t>Daloar</a:t>
            </a:r>
            <a:r>
              <a:rPr lang="en-US" altLang="ko-KR" sz="2400" spc="-100" dirty="0" smtClean="0">
                <a:solidFill>
                  <a:prstClr val="black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altLang="ko-KR" sz="2400" spc="-100" dirty="0" err="1" smtClean="0">
                <a:solidFill>
                  <a:prstClr val="black"/>
                </a:solidFill>
                <a:latin typeface="+mn-lt"/>
                <a:cs typeface="Times New Roman" pitchFamily="18" charset="0"/>
              </a:rPr>
              <a:t>Hossin</a:t>
            </a:r>
            <a:r>
              <a:rPr lang="en-US" altLang="ko-KR" sz="2400" spc="-100" dirty="0" smtClean="0">
                <a:solidFill>
                  <a:prstClr val="black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altLang="ko-KR" sz="2400" spc="-100" dirty="0" err="1" smtClean="0">
                <a:solidFill>
                  <a:prstClr val="black"/>
                </a:solidFill>
                <a:latin typeface="+mn-lt"/>
                <a:cs typeface="Times New Roman" pitchFamily="18" charset="0"/>
              </a:rPr>
              <a:t>Matubbr</a:t>
            </a:r>
            <a:endParaRPr lang="en-US" altLang="ko-KR" sz="2400" spc="-100" dirty="0" smtClean="0">
              <a:solidFill>
                <a:prstClr val="black"/>
              </a:solidFill>
              <a:latin typeface="+mn-lt"/>
              <a:cs typeface="Times New Roman" pitchFamily="18" charset="0"/>
            </a:endParaRP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spc="-100" dirty="0" smtClean="0">
                <a:solidFill>
                  <a:prstClr val="black"/>
                </a:solidFill>
                <a:latin typeface="+mn-lt"/>
                <a:ea typeface="+mj-ea"/>
                <a:cs typeface="Times New Roman" pitchFamily="18" charset="0"/>
              </a:rPr>
              <a:t>Kingsley </a:t>
            </a:r>
            <a:r>
              <a:rPr lang="en-US" altLang="ko-KR" sz="2400" spc="-100" dirty="0" err="1" smtClean="0">
                <a:solidFill>
                  <a:prstClr val="black"/>
                </a:solidFill>
                <a:latin typeface="+mn-lt"/>
                <a:ea typeface="+mj-ea"/>
                <a:cs typeface="Times New Roman" pitchFamily="18" charset="0"/>
              </a:rPr>
              <a:t>Rajapksha</a:t>
            </a:r>
            <a:endParaRPr lang="en-US" altLang="ko-KR" sz="2400" spc="-100" dirty="0" smtClean="0">
              <a:solidFill>
                <a:prstClr val="black"/>
              </a:solidFill>
              <a:latin typeface="+mn-lt"/>
              <a:ea typeface="+mj-ea"/>
              <a:cs typeface="Times New Roman" pitchFamily="18" charset="0"/>
            </a:endParaRP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spc="-100" dirty="0" err="1" smtClean="0">
                <a:solidFill>
                  <a:prstClr val="black"/>
                </a:solidFill>
                <a:latin typeface="+mn-lt"/>
                <a:ea typeface="+mj-ea"/>
                <a:cs typeface="Times New Roman" pitchFamily="18" charset="0"/>
              </a:rPr>
              <a:t>Mohmmed</a:t>
            </a:r>
            <a:r>
              <a:rPr lang="en-US" altLang="ko-KR" sz="2400" spc="-100" dirty="0" smtClean="0">
                <a:solidFill>
                  <a:prstClr val="black"/>
                </a:solidFill>
                <a:latin typeface="+mn-lt"/>
                <a:ea typeface="+mj-ea"/>
                <a:cs typeface="Times New Roman" pitchFamily="18" charset="0"/>
              </a:rPr>
              <a:t> Al Feel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dirty="0" err="1" smtClean="0">
                <a:latin typeface="+mn-lt"/>
                <a:ea typeface="+mj-ea"/>
                <a:cs typeface="Times New Roman" pitchFamily="18" charset="0"/>
              </a:rPr>
              <a:t>Ahamed</a:t>
            </a:r>
            <a:r>
              <a:rPr lang="en-US" altLang="ko-KR" sz="2400" dirty="0" smtClean="0">
                <a:latin typeface="+mn-lt"/>
                <a:ea typeface="+mj-ea"/>
                <a:cs typeface="Times New Roman" pitchFamily="18" charset="0"/>
              </a:rPr>
              <a:t> </a:t>
            </a:r>
            <a:r>
              <a:rPr lang="en-US" altLang="ko-KR" sz="2400" dirty="0" err="1" smtClean="0">
                <a:latin typeface="+mn-lt"/>
                <a:ea typeface="+mj-ea"/>
                <a:cs typeface="Times New Roman" pitchFamily="18" charset="0"/>
              </a:rPr>
              <a:t>Almerikhi</a:t>
            </a:r>
            <a:endParaRPr lang="en-US" altLang="ko-KR" sz="2400" dirty="0" smtClean="0">
              <a:latin typeface="+mn-lt"/>
              <a:ea typeface="+mj-ea"/>
              <a:cs typeface="Times New Roman" pitchFamily="18" charset="0"/>
            </a:endParaRP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dirty="0" smtClean="0">
                <a:latin typeface="+mn-lt"/>
                <a:ea typeface="+mj-ea"/>
                <a:cs typeface="Times New Roman" pitchFamily="18" charset="0"/>
              </a:rPr>
              <a:t>Ali </a:t>
            </a:r>
            <a:r>
              <a:rPr lang="en-US" altLang="ko-KR" sz="2400" dirty="0" err="1" smtClean="0">
                <a:latin typeface="+mn-lt"/>
                <a:ea typeface="+mj-ea"/>
                <a:cs typeface="Times New Roman" pitchFamily="18" charset="0"/>
              </a:rPr>
              <a:t>Alansari</a:t>
            </a:r>
            <a:endParaRPr lang="en-US" altLang="ko-KR" sz="2400" dirty="0" smtClean="0">
              <a:latin typeface="+mn-lt"/>
              <a:ea typeface="+mj-ea"/>
              <a:cs typeface="Times New Roman" pitchFamily="18" charset="0"/>
            </a:endParaRP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dirty="0" smtClean="0">
                <a:latin typeface="+mn-lt"/>
                <a:ea typeface="+mj-ea"/>
                <a:cs typeface="Times New Roman" pitchFamily="18" charset="0"/>
              </a:rPr>
              <a:t>Rashid Al </a:t>
            </a:r>
            <a:r>
              <a:rPr lang="en-US" altLang="ko-KR" sz="2400" dirty="0" err="1" smtClean="0">
                <a:latin typeface="+mn-lt"/>
                <a:ea typeface="+mj-ea"/>
                <a:cs typeface="Times New Roman" pitchFamily="18" charset="0"/>
              </a:rPr>
              <a:t>Qamra</a:t>
            </a:r>
            <a:endParaRPr lang="en-US" altLang="ko-KR" sz="2400" dirty="0" smtClean="0">
              <a:latin typeface="+mn-lt"/>
              <a:ea typeface="+mj-ea"/>
              <a:cs typeface="Times New Roman" pitchFamily="18" charset="0"/>
            </a:endParaRP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dirty="0" err="1" smtClean="0">
                <a:latin typeface="+mn-lt"/>
                <a:ea typeface="+mj-ea"/>
                <a:cs typeface="Times New Roman" pitchFamily="18" charset="0"/>
              </a:rPr>
              <a:t>Saeed</a:t>
            </a:r>
            <a:r>
              <a:rPr lang="en-US" altLang="ko-KR" sz="2400" dirty="0" smtClean="0">
                <a:latin typeface="+mn-lt"/>
                <a:ea typeface="+mj-ea"/>
                <a:cs typeface="Times New Roman" pitchFamily="18" charset="0"/>
              </a:rPr>
              <a:t> </a:t>
            </a:r>
            <a:r>
              <a:rPr lang="en-US" altLang="ko-KR" sz="2400" dirty="0" err="1" smtClean="0">
                <a:latin typeface="+mn-lt"/>
                <a:ea typeface="+mj-ea"/>
                <a:cs typeface="Times New Roman" pitchFamily="18" charset="0"/>
              </a:rPr>
              <a:t>Alsulaiti</a:t>
            </a:r>
            <a:endParaRPr lang="en-US" altLang="ko-KR" sz="2400" dirty="0" smtClean="0">
              <a:latin typeface="+mn-lt"/>
              <a:ea typeface="+mj-ea"/>
              <a:cs typeface="Times New Roman" pitchFamily="18" charset="0"/>
            </a:endParaRP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dirty="0" err="1" smtClean="0">
                <a:latin typeface="+mn-lt"/>
                <a:ea typeface="+mj-ea"/>
                <a:cs typeface="Times New Roman" pitchFamily="18" charset="0"/>
              </a:rPr>
              <a:t>Mohd</a:t>
            </a:r>
            <a:r>
              <a:rPr lang="en-US" altLang="ko-KR" sz="2400" dirty="0" smtClean="0">
                <a:latin typeface="+mn-lt"/>
                <a:ea typeface="+mj-ea"/>
                <a:cs typeface="Times New Roman" pitchFamily="18" charset="0"/>
              </a:rPr>
              <a:t> </a:t>
            </a:r>
            <a:r>
              <a:rPr lang="en-US" altLang="ko-KR" sz="2400" dirty="0" err="1" smtClean="0">
                <a:latin typeface="+mn-lt"/>
                <a:ea typeface="+mj-ea"/>
                <a:cs typeface="Times New Roman" pitchFamily="18" charset="0"/>
              </a:rPr>
              <a:t>Almnsoori</a:t>
            </a:r>
            <a:endParaRPr lang="en-US" altLang="ko-KR" sz="2400" dirty="0" smtClean="0">
              <a:latin typeface="+mn-lt"/>
              <a:ea typeface="+mj-ea"/>
              <a:cs typeface="Times New Roman" pitchFamily="18" charset="0"/>
            </a:endParaRP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dirty="0" err="1" smtClean="0">
                <a:latin typeface="+mn-lt"/>
                <a:ea typeface="+mj-ea"/>
                <a:cs typeface="Times New Roman" pitchFamily="18" charset="0"/>
              </a:rPr>
              <a:t>Hamad</a:t>
            </a:r>
            <a:r>
              <a:rPr lang="en-US" altLang="ko-KR" sz="2400" dirty="0" smtClean="0">
                <a:latin typeface="+mn-lt"/>
                <a:ea typeface="+mj-ea"/>
                <a:cs typeface="Times New Roman" pitchFamily="18" charset="0"/>
              </a:rPr>
              <a:t> Ali </a:t>
            </a:r>
            <a:r>
              <a:rPr lang="en-US" altLang="ko-KR" sz="2400" dirty="0" err="1" smtClean="0">
                <a:latin typeface="+mn-lt"/>
                <a:ea typeface="+mj-ea"/>
                <a:cs typeface="Times New Roman" pitchFamily="18" charset="0"/>
              </a:rPr>
              <a:t>Almarri</a:t>
            </a:r>
            <a:endParaRPr lang="en-US" altLang="ko-KR" sz="2400" dirty="0" smtClean="0">
              <a:latin typeface="+mn-lt"/>
              <a:ea typeface="+mj-ea"/>
              <a:cs typeface="Times New Roman" pitchFamily="18" charset="0"/>
            </a:endParaRP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dirty="0" err="1" smtClean="0">
                <a:latin typeface="+mn-lt"/>
                <a:ea typeface="+mj-ea"/>
                <a:cs typeface="Times New Roman" pitchFamily="18" charset="0"/>
              </a:rPr>
              <a:t>Indersen</a:t>
            </a:r>
            <a:r>
              <a:rPr lang="en-US" altLang="ko-KR" sz="2400" dirty="0" smtClean="0">
                <a:latin typeface="+mn-lt"/>
                <a:ea typeface="+mj-ea"/>
                <a:cs typeface="Times New Roman" pitchFamily="18" charset="0"/>
              </a:rPr>
              <a:t> </a:t>
            </a:r>
            <a:r>
              <a:rPr lang="en-US" altLang="ko-KR" sz="2400" dirty="0" err="1" smtClean="0">
                <a:latin typeface="+mn-lt"/>
                <a:ea typeface="+mj-ea"/>
                <a:cs typeface="Times New Roman" pitchFamily="18" charset="0"/>
              </a:rPr>
              <a:t>Sewraj</a:t>
            </a:r>
            <a:endParaRPr lang="en-US" altLang="ko-KR" sz="2400" dirty="0" smtClean="0">
              <a:latin typeface="+mn-lt"/>
              <a:ea typeface="+mj-ea"/>
              <a:cs typeface="Times New Roman" pitchFamily="18" charset="0"/>
            </a:endParaRP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dirty="0" err="1" smtClean="0">
                <a:latin typeface="+mn-lt"/>
                <a:ea typeface="+mj-ea"/>
                <a:cs typeface="Times New Roman" pitchFamily="18" charset="0"/>
              </a:rPr>
              <a:t>Hamed</a:t>
            </a:r>
            <a:r>
              <a:rPr lang="en-US" altLang="ko-KR" sz="2400" dirty="0" smtClean="0">
                <a:latin typeface="+mn-lt"/>
                <a:ea typeface="+mj-ea"/>
                <a:cs typeface="Times New Roman" pitchFamily="18" charset="0"/>
              </a:rPr>
              <a:t> Ibrahim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dirty="0" smtClean="0">
                <a:latin typeface="+mn-lt"/>
                <a:ea typeface="+mj-ea"/>
                <a:cs typeface="Times New Roman" pitchFamily="18" charset="0"/>
              </a:rPr>
              <a:t>Al </a:t>
            </a:r>
            <a:r>
              <a:rPr lang="en-US" altLang="ko-KR" sz="2400" dirty="0" err="1" smtClean="0">
                <a:latin typeface="+mn-lt"/>
                <a:ea typeface="+mj-ea"/>
                <a:cs typeface="Times New Roman" pitchFamily="18" charset="0"/>
              </a:rPr>
              <a:t>Barumi</a:t>
            </a:r>
            <a:endParaRPr lang="en-US" altLang="ko-KR" sz="2400" dirty="0" smtClean="0">
              <a:latin typeface="+mn-lt"/>
              <a:ea typeface="+mj-ea"/>
              <a:cs typeface="Times New Roman" pitchFamily="18" charset="0"/>
            </a:endParaRP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dirty="0" err="1" smtClean="0">
                <a:latin typeface="+mn-lt"/>
                <a:ea typeface="+mj-ea"/>
                <a:cs typeface="Times New Roman" pitchFamily="18" charset="0"/>
              </a:rPr>
              <a:t>Mohmmed</a:t>
            </a:r>
            <a:r>
              <a:rPr lang="en-US" altLang="ko-KR" sz="2400" dirty="0" smtClean="0">
                <a:latin typeface="+mn-lt"/>
                <a:ea typeface="+mj-ea"/>
                <a:cs typeface="Times New Roman" pitchFamily="18" charset="0"/>
              </a:rPr>
              <a:t> </a:t>
            </a:r>
            <a:r>
              <a:rPr lang="en-US" altLang="ko-KR" sz="2400" dirty="0" err="1" smtClean="0">
                <a:latin typeface="+mn-lt"/>
                <a:ea typeface="+mj-ea"/>
                <a:cs typeface="Times New Roman" pitchFamily="18" charset="0"/>
              </a:rPr>
              <a:t>Almarri</a:t>
            </a:r>
            <a:endParaRPr lang="en-US" altLang="ko-KR" sz="2400" dirty="0" smtClean="0">
              <a:latin typeface="+mn-lt"/>
              <a:ea typeface="+mj-ea"/>
              <a:cs typeface="Times New Roman" pitchFamily="18" charset="0"/>
            </a:endParaRP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dirty="0" smtClean="0">
                <a:latin typeface="+mn-lt"/>
                <a:ea typeface="+mj-ea"/>
                <a:cs typeface="Times New Roman" pitchFamily="18" charset="0"/>
              </a:rPr>
              <a:t>Mohammed Al </a:t>
            </a:r>
            <a:r>
              <a:rPr lang="en-US" altLang="ko-KR" sz="2400" dirty="0" err="1" smtClean="0">
                <a:latin typeface="+mn-lt"/>
                <a:ea typeface="+mj-ea"/>
                <a:cs typeface="Times New Roman" pitchFamily="18" charset="0"/>
              </a:rPr>
              <a:t>Obaidi</a:t>
            </a:r>
            <a:endParaRPr lang="en-US" altLang="ko-KR" sz="2400" dirty="0">
              <a:latin typeface="+mn-lt"/>
              <a:ea typeface="+mj-ea"/>
              <a:cs typeface="Times New Roman" pitchFamily="18" charset="0"/>
            </a:endParaRP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dirty="0" smtClean="0">
                <a:latin typeface="+mn-lt"/>
                <a:ea typeface="+mj-ea"/>
                <a:cs typeface="Times New Roman" pitchFamily="18" charset="0"/>
              </a:rPr>
              <a:t>Khalid </a:t>
            </a:r>
            <a:r>
              <a:rPr lang="en-US" altLang="ko-KR" sz="2400" dirty="0" err="1" smtClean="0">
                <a:latin typeface="+mn-lt"/>
                <a:ea typeface="+mj-ea"/>
                <a:cs typeface="Times New Roman" pitchFamily="18" charset="0"/>
              </a:rPr>
              <a:t>Alsulaiti</a:t>
            </a:r>
            <a:endParaRPr lang="en-US" altLang="ko-KR" sz="2400" b="1" dirty="0" smtClean="0">
              <a:latin typeface="+mn-lt"/>
              <a:ea typeface="+mj-ea"/>
            </a:endParaRP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dirty="0" err="1">
                <a:latin typeface="+mn-lt"/>
                <a:ea typeface="+mj-ea"/>
                <a:cs typeface="Times New Roman" pitchFamily="18" charset="0"/>
              </a:rPr>
              <a:t>Arwa</a:t>
            </a:r>
            <a:r>
              <a:rPr lang="en-US" altLang="ko-KR" sz="2400" dirty="0">
                <a:latin typeface="+mn-lt"/>
                <a:ea typeface="+mj-ea"/>
                <a:cs typeface="Times New Roman" pitchFamily="18" charset="0"/>
              </a:rPr>
              <a:t> </a:t>
            </a:r>
            <a:r>
              <a:rPr lang="en-US" altLang="ko-KR" sz="2400" dirty="0" err="1">
                <a:latin typeface="+mn-lt"/>
                <a:ea typeface="+mj-ea"/>
                <a:cs typeface="Times New Roman" pitchFamily="18" charset="0"/>
              </a:rPr>
              <a:t>Elahtem</a:t>
            </a:r>
            <a:r>
              <a:rPr lang="en-US" altLang="ko-KR" sz="2400" dirty="0">
                <a:latin typeface="+mn-lt"/>
                <a:ea typeface="+mj-ea"/>
                <a:cs typeface="Times New Roman" pitchFamily="18" charset="0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73429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u="sng" dirty="0" smtClean="0"/>
              <a:t>GROUP- 01</a:t>
            </a:r>
            <a:endParaRPr lang="en-US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781800" y="955964"/>
            <a:ext cx="1891145" cy="4001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Group members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418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슬라이드 번호 개체 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1pPr>
            <a:lvl2pPr marL="742950" indent="-285750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2pPr>
            <a:lvl3pPr marL="1143000" indent="-228600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3pPr>
            <a:lvl4pPr marL="1600200" indent="-228600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4pPr>
            <a:lvl5pPr marL="2057400" indent="-228600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E4404A-3C39-4562-8C78-1693C9CED1F6}" type="slidenum">
              <a:rPr lang="ko-KR" altLang="en-US">
                <a:latin typeface="현대하모니 M"/>
                <a:ea typeface="현대하모니 M"/>
                <a:cs typeface="현대하모니 M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ko-KR" altLang="en-US">
              <a:latin typeface="현대하모니 M"/>
              <a:ea typeface="현대하모니 M"/>
              <a:cs typeface="현대하모니 M"/>
            </a:endParaRPr>
          </a:p>
        </p:txBody>
      </p:sp>
      <p:sp>
        <p:nvSpPr>
          <p:cNvPr id="60419" name="제목 4"/>
          <p:cNvSpPr>
            <a:spLocks noGrp="1"/>
          </p:cNvSpPr>
          <p:nvPr>
            <p:ph type="title"/>
          </p:nvPr>
        </p:nvSpPr>
        <p:spPr>
          <a:xfrm>
            <a:off x="1174751" y="0"/>
            <a:ext cx="7886700" cy="424229"/>
          </a:xfrm>
        </p:spPr>
        <p:txBody>
          <a:bodyPr>
            <a:normAutofit fontScale="90000"/>
          </a:bodyPr>
          <a:lstStyle/>
          <a:p>
            <a:r>
              <a:rPr lang="ko-KR" altLang="en-US" smtClean="0">
                <a:latin typeface="현대하모니 B"/>
                <a:ea typeface="현대하모니 B"/>
                <a:cs typeface="현대하모니 B"/>
              </a:rPr>
              <a:t>픈</a:t>
            </a:r>
          </a:p>
        </p:txBody>
      </p:sp>
      <p:sp>
        <p:nvSpPr>
          <p:cNvPr id="6" name="직사각형 5">
            <a:extLst/>
          </p:cNvPr>
          <p:cNvSpPr/>
          <p:nvPr/>
        </p:nvSpPr>
        <p:spPr>
          <a:xfrm>
            <a:off x="0" y="0"/>
            <a:ext cx="9144000" cy="825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9" name="사각형: 둥근 모서리 8">
            <a:extLst/>
          </p:cNvPr>
          <p:cNvSpPr/>
          <p:nvPr/>
        </p:nvSpPr>
        <p:spPr>
          <a:xfrm>
            <a:off x="264584" y="3830150"/>
            <a:ext cx="8659283" cy="2702535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10" name="직사각형 9">
            <a:extLst/>
          </p:cNvPr>
          <p:cNvSpPr/>
          <p:nvPr/>
        </p:nvSpPr>
        <p:spPr>
          <a:xfrm>
            <a:off x="-4047067" y="4023580"/>
            <a:ext cx="124883" cy="31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11" name="직사각형 10">
            <a:extLst/>
          </p:cNvPr>
          <p:cNvSpPr/>
          <p:nvPr/>
        </p:nvSpPr>
        <p:spPr>
          <a:xfrm>
            <a:off x="4066118" y="3690571"/>
            <a:ext cx="1054100" cy="3286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hand591 BT" pitchFamily="2" charset="0"/>
              </a:rPr>
              <a:t>Memo</a:t>
            </a:r>
            <a:endParaRPr lang="ko-KR" alt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hand591 BT" pitchFamily="2" charset="0"/>
            </a:endParaRPr>
          </a:p>
        </p:txBody>
      </p:sp>
      <p:pic>
        <p:nvPicPr>
          <p:cNvPr id="604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67" y="368178"/>
            <a:ext cx="8432800" cy="6278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04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슬라이드 번호 개체 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1pPr>
            <a:lvl2pPr marL="742950" indent="-285750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2pPr>
            <a:lvl3pPr marL="1143000" indent="-228600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3pPr>
            <a:lvl4pPr marL="1600200" indent="-228600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4pPr>
            <a:lvl5pPr marL="2057400" indent="-228600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F7FEE3-5BBB-4BD6-8F14-92331BB76817}" type="slidenum">
              <a:rPr lang="ko-KR" altLang="en-US">
                <a:latin typeface="현대하모니 M"/>
                <a:ea typeface="현대하모니 M"/>
                <a:cs typeface="현대하모니 M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ko-KR" altLang="en-US">
              <a:latin typeface="현대하모니 M"/>
              <a:ea typeface="현대하모니 M"/>
              <a:cs typeface="현대하모니 M"/>
            </a:endParaRPr>
          </a:p>
        </p:txBody>
      </p:sp>
      <p:sp>
        <p:nvSpPr>
          <p:cNvPr id="61443" name="제목 4"/>
          <p:cNvSpPr>
            <a:spLocks noGrp="1"/>
          </p:cNvSpPr>
          <p:nvPr>
            <p:ph type="title"/>
          </p:nvPr>
        </p:nvSpPr>
        <p:spPr>
          <a:xfrm>
            <a:off x="1174751" y="0"/>
            <a:ext cx="7886700" cy="424229"/>
          </a:xfrm>
        </p:spPr>
        <p:txBody>
          <a:bodyPr>
            <a:normAutofit fontScale="90000"/>
          </a:bodyPr>
          <a:lstStyle/>
          <a:p>
            <a:r>
              <a:rPr lang="ko-KR" altLang="en-US" smtClean="0">
                <a:latin typeface="현대하모니 B"/>
                <a:ea typeface="현대하모니 B"/>
                <a:cs typeface="현대하모니 B"/>
              </a:rPr>
              <a:t>픈</a:t>
            </a:r>
          </a:p>
        </p:txBody>
      </p:sp>
      <p:sp>
        <p:nvSpPr>
          <p:cNvPr id="6" name="직사각형 5">
            <a:extLst/>
          </p:cNvPr>
          <p:cNvSpPr/>
          <p:nvPr/>
        </p:nvSpPr>
        <p:spPr>
          <a:xfrm>
            <a:off x="0" y="0"/>
            <a:ext cx="9144000" cy="825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9" name="사각형: 둥근 모서리 8">
            <a:extLst/>
          </p:cNvPr>
          <p:cNvSpPr/>
          <p:nvPr/>
        </p:nvSpPr>
        <p:spPr>
          <a:xfrm>
            <a:off x="264584" y="3830150"/>
            <a:ext cx="8659283" cy="2702535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10" name="직사각형 9">
            <a:extLst/>
          </p:cNvPr>
          <p:cNvSpPr/>
          <p:nvPr/>
        </p:nvSpPr>
        <p:spPr>
          <a:xfrm>
            <a:off x="-4047067" y="4023580"/>
            <a:ext cx="124883" cy="31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11" name="직사각형 10">
            <a:extLst/>
          </p:cNvPr>
          <p:cNvSpPr/>
          <p:nvPr/>
        </p:nvSpPr>
        <p:spPr>
          <a:xfrm>
            <a:off x="4066118" y="3690571"/>
            <a:ext cx="1054100" cy="3286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hand591 BT" pitchFamily="2" charset="0"/>
              </a:rPr>
              <a:t>Memo</a:t>
            </a:r>
            <a:endParaRPr lang="ko-KR" alt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hand591 BT" pitchFamily="2" charset="0"/>
            </a:endParaRPr>
          </a:p>
        </p:txBody>
      </p:sp>
      <p:pic>
        <p:nvPicPr>
          <p:cNvPr id="614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20907"/>
            <a:ext cx="8483600" cy="6426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985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685800"/>
          </a:xfrm>
          <a:solidFill>
            <a:schemeClr val="accent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FINDINGS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18288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1706562"/>
            <a:ext cx="8229600" cy="3856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Wingdings" pitchFamily="2" charset="2"/>
              <a:buChar char="Ø"/>
            </a:pPr>
            <a:r>
              <a:rPr lang="en-US" sz="4500" dirty="0" smtClean="0">
                <a:solidFill>
                  <a:srgbClr val="FF0000"/>
                </a:solidFill>
                <a:latin typeface="+mn-lt"/>
              </a:rPr>
              <a:t>The autoclave was changed with B ingredients  &amp; the  process was run by using A instruction.it was a great mistake. They should be follow the process B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en-US" sz="4500" dirty="0" smtClean="0">
              <a:solidFill>
                <a:srgbClr val="FF0000"/>
              </a:solidFill>
              <a:latin typeface="+mn-lt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4500" dirty="0">
                <a:latin typeface="+mn-lt"/>
              </a:rPr>
              <a:t>Process B need </a:t>
            </a:r>
            <a:r>
              <a:rPr lang="en-US" sz="4500" dirty="0" smtClean="0">
                <a:latin typeface="+mn-lt"/>
              </a:rPr>
              <a:t>110C, </a:t>
            </a:r>
            <a:r>
              <a:rPr lang="en-US" sz="4500" dirty="0">
                <a:latin typeface="+mn-lt"/>
              </a:rPr>
              <a:t>but it was </a:t>
            </a:r>
            <a:r>
              <a:rPr lang="en-US" sz="4500" dirty="0" smtClean="0">
                <a:latin typeface="+mn-lt"/>
              </a:rPr>
              <a:t>100C; so </a:t>
            </a:r>
            <a:r>
              <a:rPr lang="en-US" sz="4500" dirty="0">
                <a:latin typeface="+mn-lt"/>
              </a:rPr>
              <a:t>they need to increase the </a:t>
            </a:r>
            <a:r>
              <a:rPr lang="en-US" sz="4500" dirty="0" smtClean="0">
                <a:latin typeface="+mn-lt"/>
              </a:rPr>
              <a:t>temperature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en-US" sz="4500" dirty="0" smtClean="0">
              <a:latin typeface="+mn-lt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4500" dirty="0" smtClean="0">
                <a:solidFill>
                  <a:schemeClr val="tx2"/>
                </a:solidFill>
                <a:latin typeface="+mn-lt"/>
              </a:rPr>
              <a:t>At process B  required 110C’ so they increase 10C, it caused  an uncontrollable pressure &amp; the damage occurred</a:t>
            </a:r>
            <a:endParaRPr lang="en-US" sz="4500" dirty="0">
              <a:solidFill>
                <a:srgbClr val="FF0000"/>
              </a:solidFill>
              <a:latin typeface="+mn-lt"/>
            </a:endParaRPr>
          </a:p>
          <a:p>
            <a:pPr algn="l"/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762000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dirty="0" smtClean="0">
                <a:solidFill>
                  <a:schemeClr val="tx2"/>
                </a:solidFill>
                <a:latin typeface="+mn-lt"/>
              </a:rPr>
              <a:t>In the PT package we found following Information</a:t>
            </a:r>
            <a:endParaRPr lang="en-US" sz="28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494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709" y="76200"/>
            <a:ext cx="8229600" cy="762000"/>
          </a:xfrm>
          <a:solidFill>
            <a:schemeClr val="accent1"/>
          </a:solidFill>
        </p:spPr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  <a:latin typeface="+mn-lt"/>
              </a:rPr>
              <a:t>RECOMMENDATION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18288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1828800"/>
            <a:ext cx="8229600" cy="20724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smtClean="0">
                <a:latin typeface="+mn-lt"/>
              </a:rPr>
              <a:t>In  process B, they should follow the instruction of B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/>
              <a:t>we have to do the simulation for the temperature before  the transformation </a:t>
            </a:r>
          </a:p>
          <a:p>
            <a:pPr algn="l"/>
            <a:r>
              <a:rPr lang="en-US" sz="2800" dirty="0" smtClean="0">
                <a:solidFill>
                  <a:srgbClr val="00B050"/>
                </a:solidFill>
                <a:latin typeface="+mn-lt"/>
              </a:rPr>
              <a:t> </a:t>
            </a:r>
            <a:endParaRPr lang="en-US" sz="2800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642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슬라이드 번호 개체 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1pPr>
            <a:lvl2pPr marL="742950" indent="-285750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2pPr>
            <a:lvl3pPr marL="1143000" indent="-228600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3pPr>
            <a:lvl4pPr marL="1600200" indent="-228600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4pPr>
            <a:lvl5pPr marL="2057400" indent="-228600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8635F4-2900-466B-BA5D-FB1009079511}" type="slidenum">
              <a:rPr lang="ko-KR" altLang="en-US">
                <a:latin typeface="현대하모니 M"/>
                <a:ea typeface="현대하모니 M"/>
                <a:cs typeface="현대하모니 M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ko-KR" altLang="en-US">
              <a:latin typeface="현대하모니 M"/>
              <a:ea typeface="현대하모니 M"/>
              <a:cs typeface="현대하모니 M"/>
            </a:endParaRPr>
          </a:p>
        </p:txBody>
      </p:sp>
      <p:sp>
        <p:nvSpPr>
          <p:cNvPr id="64515" name="제목 4"/>
          <p:cNvSpPr>
            <a:spLocks noGrp="1"/>
          </p:cNvSpPr>
          <p:nvPr>
            <p:ph type="title"/>
          </p:nvPr>
        </p:nvSpPr>
        <p:spPr>
          <a:xfrm>
            <a:off x="1174751" y="0"/>
            <a:ext cx="7886700" cy="424229"/>
          </a:xfrm>
        </p:spPr>
        <p:txBody>
          <a:bodyPr>
            <a:normAutofit fontScale="90000"/>
          </a:bodyPr>
          <a:lstStyle/>
          <a:p>
            <a:r>
              <a:rPr lang="ko-KR" altLang="en-US" smtClean="0">
                <a:latin typeface="현대하모니 B"/>
                <a:ea typeface="현대하모니 B"/>
                <a:cs typeface="현대하모니 B"/>
              </a:rPr>
              <a:t>픈</a:t>
            </a:r>
          </a:p>
        </p:txBody>
      </p:sp>
      <p:sp>
        <p:nvSpPr>
          <p:cNvPr id="6" name="직사각형 5">
            <a:extLst/>
          </p:cNvPr>
          <p:cNvSpPr/>
          <p:nvPr/>
        </p:nvSpPr>
        <p:spPr>
          <a:xfrm>
            <a:off x="0" y="0"/>
            <a:ext cx="9144000" cy="825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9" name="사각형: 둥근 모서리 8">
            <a:extLst/>
          </p:cNvPr>
          <p:cNvSpPr/>
          <p:nvPr/>
        </p:nvSpPr>
        <p:spPr>
          <a:xfrm>
            <a:off x="264584" y="3830150"/>
            <a:ext cx="8659283" cy="2702535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10" name="직사각형 9">
            <a:extLst/>
          </p:cNvPr>
          <p:cNvSpPr/>
          <p:nvPr/>
        </p:nvSpPr>
        <p:spPr>
          <a:xfrm>
            <a:off x="-4047067" y="4023580"/>
            <a:ext cx="124883" cy="31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11" name="직사각형 10">
            <a:extLst/>
          </p:cNvPr>
          <p:cNvSpPr/>
          <p:nvPr/>
        </p:nvSpPr>
        <p:spPr>
          <a:xfrm>
            <a:off x="4066118" y="3690571"/>
            <a:ext cx="1054100" cy="3286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hand591 BT" pitchFamily="2" charset="0"/>
              </a:rPr>
              <a:t>Memo</a:t>
            </a:r>
            <a:endParaRPr lang="ko-KR" alt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hand591 BT" pitchFamily="2" charset="0"/>
            </a:endParaRPr>
          </a:p>
        </p:txBody>
      </p:sp>
      <p:pic>
        <p:nvPicPr>
          <p:cNvPr id="645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67" y="252779"/>
            <a:ext cx="8458200" cy="639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85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슬라이드 번호 개체 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1pPr>
            <a:lvl2pPr marL="742950" indent="-285750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2pPr>
            <a:lvl3pPr marL="1143000" indent="-228600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3pPr>
            <a:lvl4pPr marL="1600200" indent="-228600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4pPr>
            <a:lvl5pPr marL="2057400" indent="-228600" latinLnBrk="1"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34" charset="-127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A95924-E4A0-4BB7-AF78-41E925EBA2B4}" type="slidenum">
              <a:rPr lang="ko-KR" altLang="en-US">
                <a:latin typeface="현대하모니 M"/>
                <a:ea typeface="현대하모니 M"/>
                <a:cs typeface="현대하모니 M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ko-KR" altLang="en-US">
              <a:latin typeface="현대하모니 M"/>
              <a:ea typeface="현대하모니 M"/>
              <a:cs typeface="현대하모니 M"/>
            </a:endParaRPr>
          </a:p>
        </p:txBody>
      </p:sp>
      <p:sp>
        <p:nvSpPr>
          <p:cNvPr id="65539" name="제목 4"/>
          <p:cNvSpPr>
            <a:spLocks noGrp="1"/>
          </p:cNvSpPr>
          <p:nvPr>
            <p:ph type="title"/>
          </p:nvPr>
        </p:nvSpPr>
        <p:spPr>
          <a:xfrm>
            <a:off x="1174751" y="0"/>
            <a:ext cx="7886700" cy="424229"/>
          </a:xfrm>
        </p:spPr>
        <p:txBody>
          <a:bodyPr>
            <a:normAutofit fontScale="90000"/>
          </a:bodyPr>
          <a:lstStyle/>
          <a:p>
            <a:r>
              <a:rPr lang="ko-KR" altLang="en-US" smtClean="0">
                <a:latin typeface="현대하모니 B"/>
                <a:ea typeface="현대하모니 B"/>
                <a:cs typeface="현대하모니 B"/>
              </a:rPr>
              <a:t>픈</a:t>
            </a:r>
          </a:p>
        </p:txBody>
      </p:sp>
      <p:sp>
        <p:nvSpPr>
          <p:cNvPr id="6" name="직사각형 5">
            <a:extLst/>
          </p:cNvPr>
          <p:cNvSpPr/>
          <p:nvPr/>
        </p:nvSpPr>
        <p:spPr>
          <a:xfrm>
            <a:off x="0" y="0"/>
            <a:ext cx="9144000" cy="825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9" name="사각형: 둥근 모서리 8">
            <a:extLst/>
          </p:cNvPr>
          <p:cNvSpPr/>
          <p:nvPr/>
        </p:nvSpPr>
        <p:spPr>
          <a:xfrm>
            <a:off x="264584" y="3830150"/>
            <a:ext cx="8659283" cy="2702535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10" name="직사각형 9">
            <a:extLst/>
          </p:cNvPr>
          <p:cNvSpPr/>
          <p:nvPr/>
        </p:nvSpPr>
        <p:spPr>
          <a:xfrm>
            <a:off x="-4047067" y="4023580"/>
            <a:ext cx="124883" cy="31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11" name="직사각형 10">
            <a:extLst/>
          </p:cNvPr>
          <p:cNvSpPr/>
          <p:nvPr/>
        </p:nvSpPr>
        <p:spPr>
          <a:xfrm>
            <a:off x="4066118" y="3690571"/>
            <a:ext cx="1054100" cy="3286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hand591 BT" pitchFamily="2" charset="0"/>
              </a:rPr>
              <a:t>Memo</a:t>
            </a:r>
            <a:endParaRPr lang="ko-KR" alt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hand591 BT" pitchFamily="2" charset="0"/>
            </a:endParaRPr>
          </a:p>
        </p:txBody>
      </p:sp>
      <p:pic>
        <p:nvPicPr>
          <p:cNvPr id="655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85" y="152400"/>
            <a:ext cx="8496300" cy="6308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436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157"/>
            <a:ext cx="8229600" cy="11430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+mn-lt"/>
              </a:rPr>
              <a:t>FINDINGS</a:t>
            </a:r>
            <a:endParaRPr lang="en-US" sz="4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18288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83325" y="2362200"/>
            <a:ext cx="894588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dirty="0">
              <a:solidFill>
                <a:srgbClr val="FF0000"/>
              </a:solidFill>
            </a:endParaRPr>
          </a:p>
          <a:p>
            <a:pPr algn="l"/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83325" y="1250157"/>
            <a:ext cx="894588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solidFill>
                  <a:schemeClr val="tx2"/>
                </a:solidFill>
              </a:rPr>
              <a:t>I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84265" y="3566319"/>
            <a:ext cx="894588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/>
              <a:t>  </a:t>
            </a:r>
            <a:endParaRPr lang="en-US" sz="1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84265" y="5029200"/>
            <a:ext cx="894588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solidFill>
                  <a:schemeClr val="tx2"/>
                </a:solidFill>
              </a:rPr>
              <a:t>  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1" y="1413164"/>
            <a:ext cx="8305800" cy="487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We should conduct another PHA on this process</a:t>
            </a:r>
          </a:p>
          <a:p>
            <a:pPr algn="l"/>
            <a:endParaRPr lang="en-US" sz="2800" dirty="0">
              <a:solidFill>
                <a:srgbClr val="00B0F0"/>
              </a:solidFill>
              <a:latin typeface="+mn-lt"/>
            </a:endParaRPr>
          </a:p>
          <a:p>
            <a:pPr algn="l"/>
            <a:r>
              <a:rPr lang="en-US" sz="2800" dirty="0" smtClean="0">
                <a:solidFill>
                  <a:srgbClr val="00B050"/>
                </a:solidFill>
                <a:latin typeface="+mn-lt"/>
              </a:rPr>
              <a:t>Reasons: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smtClean="0">
                <a:latin typeface="+mn-lt"/>
              </a:rPr>
              <a:t>A mechanical Engineer should be incorporate in the team to identify the pump &amp; it’s problem, because he knows the reason of failure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smtClean="0">
                <a:latin typeface="+mn-lt"/>
              </a:rPr>
              <a:t>The Pump was air driven. Air  with Isopropyl alcohol  is flammable, so air should be replace with Nitrogen Gas  &amp; another PHA should be perform for one or two hours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6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308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맑은 고딕</vt:lpstr>
      <vt:lpstr>Adobe Kaiti Std R</vt:lpstr>
      <vt:lpstr>Arial</vt:lpstr>
      <vt:lpstr>Calibri</vt:lpstr>
      <vt:lpstr>Freehand591 BT</vt:lpstr>
      <vt:lpstr>PMingLiU</vt:lpstr>
      <vt:lpstr>Times New Roman</vt:lpstr>
      <vt:lpstr>Wingdings</vt:lpstr>
      <vt:lpstr>현대하모니 B</vt:lpstr>
      <vt:lpstr>현대하모니 M</vt:lpstr>
      <vt:lpstr>Office Theme</vt:lpstr>
      <vt:lpstr>픈</vt:lpstr>
      <vt:lpstr>GROUP- 01</vt:lpstr>
      <vt:lpstr>픈</vt:lpstr>
      <vt:lpstr>픈</vt:lpstr>
      <vt:lpstr>FINDINGS</vt:lpstr>
      <vt:lpstr>RECOMMENDATION </vt:lpstr>
      <vt:lpstr>픈</vt:lpstr>
      <vt:lpstr>픈</vt:lpstr>
      <vt:lpstr>FINDINGS</vt:lpstr>
      <vt:lpstr>RECOMMENDATION </vt:lpstr>
      <vt:lpstr>PowerPoint Presentation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ncpw.evt@outlook.com</cp:lastModifiedBy>
  <cp:revision>32</cp:revision>
  <dcterms:created xsi:type="dcterms:W3CDTF">2020-02-06T06:11:39Z</dcterms:created>
  <dcterms:modified xsi:type="dcterms:W3CDTF">2020-02-06T07:41:14Z</dcterms:modified>
</cp:coreProperties>
</file>